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69" r:id="rId2"/>
    <p:sldId id="271" r:id="rId3"/>
    <p:sldId id="277" r:id="rId4"/>
    <p:sldId id="280" r:id="rId5"/>
    <p:sldId id="281" r:id="rId6"/>
    <p:sldId id="270" r:id="rId7"/>
    <p:sldId id="274" r:id="rId8"/>
    <p:sldId id="278" r:id="rId9"/>
    <p:sldId id="283" r:id="rId10"/>
    <p:sldId id="276" r:id="rId11"/>
  </p:sldIdLst>
  <p:sldSz cx="9144000" cy="5143500" type="screen16x9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CFCF"/>
    <a:srgbClr val="C2C2C2"/>
    <a:srgbClr val="76AE27"/>
    <a:srgbClr val="0796BA"/>
    <a:srgbClr val="F59C00"/>
    <a:srgbClr val="89054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52" y="4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12B95DE-707C-4F0B-ADD6-A229D9D75828}" type="datetimeFigureOut">
              <a:rPr lang="ru-RU"/>
              <a:pPr>
                <a:defRPr/>
              </a:pPr>
              <a:t>25.11.2022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1F4B7F4-843C-4E84-98F6-AEE9401CE2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6612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37E43-A1B1-4295-89EB-614DC9D9E0E5}" type="datetime1">
              <a:rPr lang="ru-RU" smtClean="0"/>
              <a:pPr>
                <a:defRPr/>
              </a:pPr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8B465-3B87-4CAE-92C7-BC732208DDC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6B45D-8B5D-4477-860D-A1C9D56BB95C}" type="datetime1">
              <a:rPr lang="ru-RU" smtClean="0"/>
              <a:pPr>
                <a:defRPr/>
              </a:pPr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30D33-8F23-48B5-97FD-EBC88D725DA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BF5CA-F70D-4860-869D-CD27ECC015B8}" type="datetime1">
              <a:rPr lang="ru-RU" smtClean="0"/>
              <a:pPr>
                <a:defRPr/>
              </a:pPr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6A5FB-F50C-4411-BEDF-3BB26F07CB6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6F33B-C104-4810-B1B9-487C5AA50F76}" type="datetime1">
              <a:rPr lang="ru-RU" smtClean="0"/>
              <a:pPr>
                <a:defRPr/>
              </a:pPr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A57E3-EA23-4E01-B1DF-72CA8D4A16E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2446-5CD3-42D6-8806-5D75BADF753B}" type="datetime1">
              <a:rPr lang="ru-RU" smtClean="0"/>
              <a:pPr>
                <a:defRPr/>
              </a:pPr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13FFA-F596-48D8-AB9D-F12DCD7417F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BBF74-A991-44DA-A911-BDC6FB1DAF7C}" type="datetime1">
              <a:rPr lang="ru-RU" smtClean="0"/>
              <a:pPr>
                <a:defRPr/>
              </a:pPr>
              <a:t>25.11.2022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BB23A-6539-4C39-9672-AA0023A4A2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42FAD-AA3C-4C77-B5FE-275A2FDA993E}" type="datetime1">
              <a:rPr lang="ru-RU" smtClean="0"/>
              <a:pPr>
                <a:defRPr/>
              </a:pPr>
              <a:t>25.11.2022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479FC-9093-4DA1-AAE9-3AB5D30110B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19FFB-5D8E-4EE1-9EA6-DDA56B9D9C4C}" type="datetime1">
              <a:rPr lang="ru-RU" smtClean="0"/>
              <a:pPr>
                <a:defRPr/>
              </a:pPr>
              <a:t>25.11.2022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77CEF-DC58-476A-B444-91792B50813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75D8D-0BC5-41D9-B40A-D906C2B7330C}" type="datetime1">
              <a:rPr lang="ru-RU" smtClean="0"/>
              <a:pPr>
                <a:defRPr/>
              </a:pPr>
              <a:t>25.11.2022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2D34B-3074-49F9-BFF4-B1A1EE3AFDC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972DC-8F17-4ED8-9DA0-E162C9349712}" type="datetime1">
              <a:rPr lang="ru-RU" smtClean="0"/>
              <a:pPr>
                <a:defRPr/>
              </a:pPr>
              <a:t>25.11.2022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1DE04-1ADA-4F55-AB49-252B69A3782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E6CF2-9989-4120-91CF-EC1BC8DECD87}" type="datetime1">
              <a:rPr lang="ru-RU" smtClean="0"/>
              <a:pPr>
                <a:defRPr/>
              </a:pPr>
              <a:t>25.11.2022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AF457-91DA-4FD9-8228-4E6EC9543CF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B5831D-7BEB-434B-AAEF-A4E5F030E876}" type="datetime1">
              <a:rPr lang="ru-RU" smtClean="0"/>
              <a:pPr>
                <a:defRPr/>
              </a:pPr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6671EC4-17C9-4D90-BDFA-B05C2BAD482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683568" y="1707654"/>
            <a:ext cx="7772400" cy="1102519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dirty="0"/>
              <a:t>«</a:t>
            </a:r>
            <a:r>
              <a:rPr lang="ru-RU" dirty="0" err="1"/>
              <a:t>Богородские</a:t>
            </a:r>
            <a:r>
              <a:rPr lang="ru-RU" dirty="0"/>
              <a:t> рыжики»</a:t>
            </a:r>
            <a:endParaRPr lang="ru-RU" dirty="0">
              <a:solidFill>
                <a:schemeClr val="tx2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9" name="Подзаголовок 2"/>
          <p:cNvSpPr txBox="1">
            <a:spLocks/>
          </p:cNvSpPr>
          <p:nvPr/>
        </p:nvSpPr>
        <p:spPr bwMode="auto">
          <a:xfrm>
            <a:off x="4438862" y="3435846"/>
            <a:ext cx="470513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Команда: «Лучшие грибочки и точка»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Капитан:</a:t>
            </a: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Мальшакова</a:t>
            </a:r>
            <a:r>
              <a:rPr lang="ru-RU" alt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Анастасия Александровна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Контакты: </a:t>
            </a:r>
            <a:r>
              <a:rPr lang="en-US" alt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alt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alt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nastya2303m9@gmail.com</a:t>
            </a:r>
            <a:r>
              <a:rPr lang="ru-RU" alt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телефон 89195148413 </a:t>
            </a:r>
          </a:p>
        </p:txBody>
      </p:sp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03096" y="4767263"/>
            <a:ext cx="333400" cy="273844"/>
          </a:xfrm>
        </p:spPr>
        <p:txBody>
          <a:bodyPr/>
          <a:lstStyle/>
          <a:p>
            <a:fld id="{1C0A57E3-EA23-4E01-B1DF-72CA8D4A16E5}" type="slidenum">
              <a:rPr lang="ru-RU" altLang="ru-RU" sz="1600" b="1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1</a:t>
            </a:fld>
            <a:endParaRPr lang="ru-RU" altLang="ru-RU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 bwMode="auto">
          <a:xfrm>
            <a:off x="899592" y="195486"/>
            <a:ext cx="7516392" cy="34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ru-RU" altLang="ru-RU" sz="1600" b="1" dirty="0">
                <a:solidFill>
                  <a:srgbClr val="00B05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Всероссийский чемпионат «</a:t>
            </a:r>
            <a:r>
              <a:rPr lang="ru-RU" altLang="ru-RU" sz="1600" b="1" dirty="0" err="1">
                <a:solidFill>
                  <a:srgbClr val="00B05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Агро.Бизнес.Старт</a:t>
            </a:r>
            <a:r>
              <a:rPr lang="ru-RU" altLang="ru-RU" sz="1600" b="1" dirty="0">
                <a:solidFill>
                  <a:srgbClr val="00B05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»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ru-RU" altLang="ru-RU" sz="1200" b="1" dirty="0">
              <a:solidFill>
                <a:srgbClr val="00B05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971600" y="699542"/>
            <a:ext cx="8003232" cy="1063228"/>
          </a:xfrm>
        </p:spPr>
        <p:txBody>
          <a:bodyPr/>
          <a:lstStyle/>
          <a:p>
            <a:r>
              <a:rPr lang="ru-RU" sz="2000" dirty="0"/>
              <a:t>Номинация: «Реализация селькохозяйственной продукции. </a:t>
            </a:r>
            <a:br>
              <a:rPr lang="ru-RU" sz="2000" dirty="0"/>
            </a:br>
            <a:r>
              <a:rPr lang="ru-RU" sz="2000" dirty="0" err="1"/>
              <a:t>Экоферма</a:t>
            </a:r>
            <a:r>
              <a:rPr lang="ru-RU" sz="2000" dirty="0"/>
              <a:t>»</a:t>
            </a:r>
            <a:br>
              <a:rPr lang="ru-RU" dirty="0"/>
            </a:br>
            <a:endParaRPr lang="ru-RU" dirty="0"/>
          </a:p>
        </p:txBody>
      </p:sp>
      <p:pic>
        <p:nvPicPr>
          <p:cNvPr id="10" name="Рисунок 9" descr="G:\IMG_20221008_132539_79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4" r="22222" b="18518"/>
          <a:stretch>
            <a:fillRect/>
          </a:stretch>
        </p:blipFill>
        <p:spPr bwMode="auto">
          <a:xfrm>
            <a:off x="539552" y="2643758"/>
            <a:ext cx="2952328" cy="2304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085584" cy="692696"/>
          </a:xfrm>
        </p:spPr>
        <p:txBody>
          <a:bodyPr/>
          <a:lstStyle/>
          <a:p>
            <a:r>
              <a:rPr lang="ru-RU" b="1" dirty="0"/>
              <a:t>Перспективы: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9542"/>
            <a:ext cx="8229600" cy="2520280"/>
          </a:xfrm>
        </p:spPr>
        <p:txBody>
          <a:bodyPr/>
          <a:lstStyle/>
          <a:p>
            <a:pPr>
              <a:buNone/>
            </a:pPr>
            <a:r>
              <a:rPr lang="ru-RU" sz="1800" b="1" dirty="0"/>
              <a:t>Для дополнительного дохода:</a:t>
            </a:r>
          </a:p>
          <a:p>
            <a:r>
              <a:rPr lang="ru-RU" sz="1800" dirty="0"/>
              <a:t>принимаем грибы у частников под реализацию 20%;</a:t>
            </a:r>
          </a:p>
          <a:p>
            <a:r>
              <a:rPr lang="ru-RU" sz="1800" dirty="0"/>
              <a:t>мелкие рыжики продаются дороже, мелкие - дороже, для сортировки нанимаем человека;</a:t>
            </a:r>
          </a:p>
          <a:p>
            <a:r>
              <a:rPr lang="ru-RU" sz="1800" dirty="0"/>
              <a:t>возможны варианты продажи: маринованные и сушёные рыжики.</a:t>
            </a:r>
          </a:p>
          <a:p>
            <a:r>
              <a:rPr lang="ru-RU" sz="1800" dirty="0"/>
              <a:t>мы можем быть проводниками по местам, где растут рыжики</a:t>
            </a:r>
          </a:p>
          <a:p>
            <a:r>
              <a:rPr lang="ru-RU" sz="1800" dirty="0"/>
              <a:t>возможно построить домик в лесу, куда приглашаем грибников для отдыха и сбора грибов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57E3-EA23-4E01-B1DF-72CA8D4A16E5}" type="slidenum">
              <a:rPr lang="ru-RU" altLang="ru-RU" smtClean="0"/>
              <a:pPr/>
              <a:t>10</a:t>
            </a:fld>
            <a:endParaRPr lang="ru-RU" alt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36383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Вывод:</a:t>
            </a:r>
            <a:r>
              <a:rPr lang="ru-RU" sz="2400" dirty="0"/>
              <a:t> «</a:t>
            </a:r>
            <a:r>
              <a:rPr lang="ru-RU" sz="2400" dirty="0" err="1"/>
              <a:t>Богородский</a:t>
            </a:r>
            <a:r>
              <a:rPr lang="ru-RU" sz="2400" dirty="0"/>
              <a:t> рыжик» становится брендом, по которому узнают поселок и район, в связи с этим наша фирма «Грибница» становится прибыльной.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>
            <a:extLst>
              <a:ext uri="{FF2B5EF4-FFF2-40B4-BE49-F238E27FC236}">
                <a16:creationId xmlns:a16="http://schemas.microsoft.com/office/drawing/2014/main" id="{D057418B-102D-8127-4EF8-0C54EE91D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15566"/>
            <a:ext cx="5378312" cy="2969205"/>
          </a:xfrm>
        </p:spPr>
        <p:txBody>
          <a:bodyPr/>
          <a:lstStyle/>
          <a:p>
            <a:r>
              <a:rPr lang="ru-RU" sz="1600" b="1" dirty="0"/>
              <a:t>Наша команда </a:t>
            </a:r>
            <a:r>
              <a:rPr lang="ru-RU" sz="1600" dirty="0"/>
              <a:t> «Лучшие грибочки и точка» состоит из 4 человек:</a:t>
            </a:r>
          </a:p>
          <a:p>
            <a:r>
              <a:rPr lang="ru-RU" sz="1600" dirty="0"/>
              <a:t>1.Васильев Кирилл Васильевич –менеджер по заготовке.</a:t>
            </a:r>
          </a:p>
          <a:p>
            <a:r>
              <a:rPr lang="ru-RU" sz="1600" dirty="0"/>
              <a:t>2.Мальшакова Анастасия Александровна - финансовый директор.</a:t>
            </a:r>
          </a:p>
          <a:p>
            <a:r>
              <a:rPr lang="ru-RU" sz="1600" dirty="0"/>
              <a:t>3.Новикова Мария Сергеевна – пиар-менеджер.</a:t>
            </a:r>
          </a:p>
          <a:p>
            <a:r>
              <a:rPr lang="ru-RU" sz="1600" dirty="0"/>
              <a:t>4.Обухов Ярослав Александрович – менеджер по реализации.</a:t>
            </a:r>
          </a:p>
          <a:p>
            <a:pPr>
              <a:buNone/>
            </a:pPr>
            <a:r>
              <a:rPr lang="ru-RU" sz="1600" b="1" dirty="0"/>
              <a:t>Партнерами являются наши родители.</a:t>
            </a:r>
          </a:p>
          <a:p>
            <a:pPr>
              <a:buNone/>
            </a:pPr>
            <a:r>
              <a:rPr lang="ru-RU" sz="1600" b="1" dirty="0"/>
              <a:t>Девиз: </a:t>
            </a:r>
            <a:r>
              <a:rPr lang="ru-RU" sz="1600" dirty="0"/>
              <a:t>«Наши лучшие грибочки собираем в родной точке»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D4A961B-F67F-6168-E202-773FD776905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23478"/>
            <a:ext cx="7517019" cy="432854"/>
          </a:xfrm>
          <a:prstGeom prst="rect">
            <a:avLst/>
          </a:prstGeom>
        </p:spPr>
      </p:pic>
      <p:pic>
        <p:nvPicPr>
          <p:cNvPr id="7" name="Рисунок 6" descr="IMG-20221008-WA00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1347614"/>
            <a:ext cx="3332989" cy="2499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Проблемная ситуация: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00150"/>
            <a:ext cx="4186808" cy="3747863"/>
          </a:xfrm>
        </p:spPr>
        <p:txBody>
          <a:bodyPr/>
          <a:lstStyle/>
          <a:p>
            <a:pPr>
              <a:buNone/>
            </a:pPr>
            <a:r>
              <a:rPr lang="en-US" sz="1800" dirty="0"/>
              <a:t>         </a:t>
            </a:r>
            <a:r>
              <a:rPr lang="ru-RU" sz="1800" dirty="0"/>
              <a:t>Наш район экологически чистый. В лесах около посёлка растёт много рыжиков. Но на сегодняшний день существует проблема их реализации. Поэтому мы решили создать фирму  «Грибница», с помощью которой можно развивать </a:t>
            </a:r>
            <a:r>
              <a:rPr lang="ru-RU" sz="1800" dirty="0" err="1"/>
              <a:t>агротуризм</a:t>
            </a:r>
            <a:r>
              <a:rPr lang="ru-RU" sz="1800" dirty="0"/>
              <a:t> в районе.</a:t>
            </a:r>
          </a:p>
          <a:p>
            <a:pPr>
              <a:buNone/>
            </a:pPr>
            <a:r>
              <a:rPr lang="en-US" sz="1800" dirty="0"/>
              <a:t>        </a:t>
            </a:r>
            <a:r>
              <a:rPr lang="ru-RU" sz="1800" dirty="0"/>
              <a:t> Мы считаем, что </a:t>
            </a:r>
            <a:r>
              <a:rPr lang="ru-RU" sz="1800" dirty="0" err="1"/>
              <a:t>агротуризм</a:t>
            </a:r>
            <a:r>
              <a:rPr lang="ru-RU" sz="1800" dirty="0"/>
              <a:t> развивает внутренний туризм, и это положительно отражается на имидже района.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57E3-EA23-4E01-B1DF-72CA8D4A16E5}" type="slidenum">
              <a:rPr lang="ru-RU" altLang="ru-RU" smtClean="0"/>
              <a:pPr/>
              <a:t>3</a:t>
            </a:fld>
            <a:endParaRPr lang="ru-RU" altLang="ru-RU"/>
          </a:p>
        </p:txBody>
      </p:sp>
      <p:pic>
        <p:nvPicPr>
          <p:cNvPr id="6" name="Рисунок 5" descr="2009-09-28_Lactarius_deliciosus_cropp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419622"/>
            <a:ext cx="3302381" cy="32198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211710"/>
            <a:ext cx="81816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ПРАВИЛА СБОРА ГРИБОВ:</a:t>
            </a:r>
          </a:p>
          <a:p>
            <a:pPr marL="342900" indent="-342900">
              <a:buAutoNum type="arabicParenR"/>
            </a:pPr>
            <a:r>
              <a:rPr lang="ru-RU" dirty="0"/>
              <a:t>деятельность грибника не должна истощать лесные ресурсы; </a:t>
            </a:r>
          </a:p>
          <a:p>
            <a:pPr marL="342900" indent="-342900">
              <a:buAutoNum type="arabicParenR"/>
            </a:pPr>
            <a:r>
              <a:rPr lang="ru-RU" dirty="0"/>
              <a:t>собирать только те грибы, в видовой принадлежности которых уверены;</a:t>
            </a:r>
          </a:p>
          <a:p>
            <a:pPr marL="342900" indent="-342900">
              <a:buAutoNum type="arabicParenR"/>
            </a:pPr>
            <a:r>
              <a:rPr lang="ru-RU" dirty="0"/>
              <a:t>не стоит собирать грибы около трасс, крупных городов, на территориях, которые могут быть загрязнены;</a:t>
            </a:r>
          </a:p>
          <a:p>
            <a:r>
              <a:rPr lang="ru-RU" dirty="0"/>
              <a:t>4) не нарушать  технику сбора (допустим, обязательное условие – срезание острым ножом, чтобы не повреждалась грибница).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97908" y="249492"/>
            <a:ext cx="85225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cap="all" dirty="0"/>
              <a:t>МЫ УЗНАЛИ - МОЖНО ЛИ ЧАСТНЫМ ГРИБНИКАМ ПРОДАВАТЬ СВОЮ «ДОБЫЧУ»?</a:t>
            </a:r>
          </a:p>
          <a:p>
            <a:r>
              <a:rPr lang="ru-RU" dirty="0"/>
              <a:t>Да, можно, и такая деятельность не будет облагаться налогом. Дополнительные разрешения и документы также не потребуются. Это действует в том случае, если мы сами пошли в лес, собрали грибы, соблюдая правила региона, а потом используем их для своих нужд или продаем излишки.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1832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148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/>
              <a:t>УЗНАЛИ, КАК МОЖНО ПРОДАВАТЬ ГРИБЫ ЧАСТНОМУ ГРИБНИКУ, провели анализ наиболее выгодного для нас способа</a:t>
            </a:r>
          </a:p>
          <a:p>
            <a:r>
              <a:rPr lang="ru-RU" dirty="0"/>
              <a:t>Продавать свою «добычу» можно законными способами. Это, например: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03971"/>
              </p:ext>
            </p:extLst>
          </p:nvPr>
        </p:nvGraphicFramePr>
        <p:xfrm>
          <a:off x="395536" y="1131590"/>
          <a:ext cx="8208912" cy="3907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r>
                        <a:rPr lang="ru-RU" sz="1400" dirty="0"/>
                        <a:t>способ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плюсы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минусы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r>
                        <a:rPr lang="ru-RU" sz="1400" dirty="0"/>
                        <a:t>Сдача грибов предпринимателю, который организовал пункт приёма грибов. 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Можно</a:t>
                      </a:r>
                      <a:r>
                        <a:rPr lang="ru-RU" sz="1400" baseline="0" dirty="0"/>
                        <a:t> выбрать выгодную нам цену.</a:t>
                      </a:r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Цену назначаем не мы.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ru-RU" sz="1400" dirty="0"/>
                        <a:t>Сезонные ярмарки. 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Проходит в </a:t>
                      </a:r>
                      <a:r>
                        <a:rPr lang="ru-RU" sz="1400" dirty="0" err="1"/>
                        <a:t>пгт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Богородское</a:t>
                      </a:r>
                      <a:r>
                        <a:rPr lang="ru-RU" sz="1400" dirty="0"/>
                        <a:t>, </a:t>
                      </a:r>
                      <a:r>
                        <a:rPr lang="ru-RU" sz="1400" baseline="0" dirty="0"/>
                        <a:t> не тратим деньги на доставку, можно найти покупателей и инвесторов.</a:t>
                      </a:r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Бывает один раз,</a:t>
                      </a:r>
                      <a:r>
                        <a:rPr lang="ru-RU" sz="1400" baseline="0" dirty="0"/>
                        <a:t> один день.</a:t>
                      </a:r>
                      <a:endParaRPr lang="ru-RU" sz="1400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Рынки. 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На них есть «социальные места», которые могут занимать дачники с урожаем овощей и фруктов, а также грибники, имеющие право продавать собранное.</a:t>
                      </a:r>
                    </a:p>
                    <a:p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Доставка</a:t>
                      </a:r>
                      <a:r>
                        <a:rPr lang="ru-RU" sz="1400" baseline="0" dirty="0"/>
                        <a:t> до города.</a:t>
                      </a:r>
                      <a:endParaRPr lang="ru-RU" sz="1400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Оптовые базы.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Оптовая цена, которую нам предложат, будет ниже розничной.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Не тратим время на поиск покупателей.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20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11"/>
          <p:cNvSpPr>
            <a:spLocks noChangeArrowheads="1"/>
          </p:cNvSpPr>
          <p:nvPr/>
        </p:nvSpPr>
        <p:spPr bwMode="auto">
          <a:xfrm>
            <a:off x="107504" y="483518"/>
            <a:ext cx="7704856" cy="452431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dirty="0"/>
              <a:t>       Проанализировав рынок сбыта, мы остановились </a:t>
            </a:r>
          </a:p>
          <a:p>
            <a:r>
              <a:rPr lang="ru-RU" dirty="0"/>
              <a:t>на использовании «социальных мест» на рынке.  </a:t>
            </a:r>
          </a:p>
          <a:p>
            <a:r>
              <a:rPr lang="ru-RU" dirty="0"/>
              <a:t>      Деятельность нашей фирмы требует рекламы.</a:t>
            </a:r>
          </a:p>
          <a:p>
            <a:r>
              <a:rPr lang="ru-RU" dirty="0"/>
              <a:t> Мы утвердили следующий вариант рекламного листа.  </a:t>
            </a:r>
          </a:p>
          <a:p>
            <a:r>
              <a:rPr lang="ru-RU" dirty="0"/>
              <a:t>       Проанализировав стоимость рекламы в разных источниках, </a:t>
            </a:r>
          </a:p>
          <a:p>
            <a:r>
              <a:rPr lang="ru-RU" dirty="0"/>
              <a:t>было принято решение:  разместить рекламу  в местной газете «Заря» (стоимость 525 рублей), сайт Богородского района (бесплатно), в группах «</a:t>
            </a:r>
            <a:r>
              <a:rPr lang="ru-RU" dirty="0" err="1"/>
              <a:t>Вконтакте</a:t>
            </a:r>
            <a:r>
              <a:rPr lang="ru-RU" dirty="0"/>
              <a:t>» «Барахолка/Богородское/Кировская область»(бесплатно), «Барахолка/Киров/» (бесплатно), доски объявлений, «сарафанное радио» (через друзей и родственников).</a:t>
            </a:r>
          </a:p>
          <a:p>
            <a:r>
              <a:rPr lang="ru-RU" dirty="0"/>
              <a:t>Мы изучили сведения о себестоимости свежего рыжика за 1 кг:</a:t>
            </a:r>
          </a:p>
          <a:p>
            <a:r>
              <a:rPr lang="ru-RU" dirty="0"/>
              <a:t>1.сайт «</a:t>
            </a:r>
            <a:r>
              <a:rPr lang="en-US" dirty="0" err="1"/>
              <a:t>Skolko</a:t>
            </a:r>
            <a:r>
              <a:rPr lang="ru-RU" dirty="0"/>
              <a:t>-</a:t>
            </a:r>
            <a:r>
              <a:rPr lang="en-US" dirty="0" err="1"/>
              <a:t>stoit</a:t>
            </a:r>
            <a:r>
              <a:rPr lang="ru-RU" dirty="0"/>
              <a:t>.</a:t>
            </a:r>
            <a:r>
              <a:rPr lang="en-US" dirty="0" err="1"/>
              <a:t>ru</a:t>
            </a:r>
            <a:r>
              <a:rPr lang="ru-RU" dirty="0"/>
              <a:t>»-1300рублей;</a:t>
            </a:r>
          </a:p>
          <a:p>
            <a:r>
              <a:rPr lang="ru-RU" dirty="0"/>
              <a:t>2.сайт «</a:t>
            </a:r>
            <a:r>
              <a:rPr lang="ru-RU" dirty="0" err="1"/>
              <a:t>Авито</a:t>
            </a:r>
            <a:r>
              <a:rPr lang="ru-RU" dirty="0"/>
              <a:t>»-1800рублей;</a:t>
            </a:r>
          </a:p>
          <a:p>
            <a:r>
              <a:rPr lang="ru-RU" dirty="0"/>
              <a:t>3.сайт «</a:t>
            </a:r>
            <a:r>
              <a:rPr lang="ru-RU" dirty="0" err="1"/>
              <a:t>Яндекс-интернет</a:t>
            </a:r>
            <a:r>
              <a:rPr lang="ru-RU" dirty="0"/>
              <a:t>»-1050рублей.</a:t>
            </a:r>
          </a:p>
          <a:p>
            <a:r>
              <a:rPr lang="ru-RU" dirty="0"/>
              <a:t>Проанализировав данные, наша фирма предлагает рыжики по цене 1000 рублей за 1кг.</a:t>
            </a:r>
            <a:endParaRPr lang="ru-RU" altLang="ru-RU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03096" y="4767263"/>
            <a:ext cx="333400" cy="273844"/>
          </a:xfrm>
        </p:spPr>
        <p:txBody>
          <a:bodyPr/>
          <a:lstStyle/>
          <a:p>
            <a:fld id="{1C0A57E3-EA23-4E01-B1DF-72CA8D4A16E5}" type="slidenum">
              <a:rPr lang="ru-RU" altLang="ru-RU" sz="1600" b="1" smtClean="0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6</a:t>
            </a:fld>
            <a:endParaRPr lang="ru-RU" altLang="ru-RU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9FDFA05-A7AB-899A-5147-04CE6DD4487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84584" y="233817"/>
            <a:ext cx="7523116" cy="432854"/>
          </a:xfrm>
          <a:prstGeom prst="rect">
            <a:avLst/>
          </a:prstGeom>
        </p:spPr>
      </p:pic>
      <p:pic>
        <p:nvPicPr>
          <p:cNvPr id="5" name="Рисунок 4" descr="G:\IMG_20221008_132545_998.jpg">
            <a:extLst>
              <a:ext uri="{FF2B5EF4-FFF2-40B4-BE49-F238E27FC236}">
                <a16:creationId xmlns:a16="http://schemas.microsoft.com/office/drawing/2014/main" id="{24C78452-482E-47C6-A2FB-530BC345AB2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35667"/>
            <a:ext cx="1606986" cy="19320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Почему именно наш рыжик?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00151"/>
            <a:ext cx="5266928" cy="3394472"/>
          </a:xfrm>
        </p:spPr>
        <p:txBody>
          <a:bodyPr/>
          <a:lstStyle/>
          <a:p>
            <a:r>
              <a:rPr lang="ru-RU" sz="1800" dirty="0"/>
              <a:t>1.Собрали в экологически чистом районе.</a:t>
            </a:r>
          </a:p>
          <a:p>
            <a:r>
              <a:rPr lang="ru-RU" sz="1800" dirty="0"/>
              <a:t>2.Всегда свежие, по размеру только мелкие и средние.</a:t>
            </a:r>
          </a:p>
          <a:p>
            <a:r>
              <a:rPr lang="ru-RU" sz="1800" dirty="0"/>
              <a:t>3.Выгодная цена.</a:t>
            </a:r>
          </a:p>
          <a:p>
            <a:r>
              <a:rPr lang="ru-RU" sz="1800" dirty="0"/>
              <a:t>4.Возможен вариант закупки оптом и мелкими партиями.</a:t>
            </a:r>
          </a:p>
          <a:p>
            <a:r>
              <a:rPr lang="ru-RU" sz="1800" dirty="0"/>
              <a:t>5.Различные виды доставки по Кировской области.</a:t>
            </a:r>
          </a:p>
          <a:p>
            <a:r>
              <a:rPr lang="ru-RU" sz="1800" dirty="0"/>
              <a:t>6.Собрано своими руками качественно и с любовью.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57E3-EA23-4E01-B1DF-72CA8D4A16E5}" type="slidenum">
              <a:rPr lang="ru-RU" altLang="ru-RU" smtClean="0"/>
              <a:pPr/>
              <a:t>7</a:t>
            </a:fld>
            <a:endParaRPr lang="ru-RU" altLang="ru-RU"/>
          </a:p>
        </p:txBody>
      </p:sp>
      <p:pic>
        <p:nvPicPr>
          <p:cNvPr id="5" name="Рисунок 4" descr="17823050_ca5692ab01135f52aff0b7d7e46a2337_8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491630"/>
            <a:ext cx="3356992" cy="25177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3175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84339"/>
              </p:ext>
            </p:extLst>
          </p:nvPr>
        </p:nvGraphicFramePr>
        <p:xfrm>
          <a:off x="467544" y="411510"/>
          <a:ext cx="8352928" cy="4370993"/>
        </p:xfrm>
        <a:graphic>
          <a:graphicData uri="http://schemas.openxmlformats.org/drawingml/2006/table">
            <a:tbl>
              <a:tblPr/>
              <a:tblGrid>
                <a:gridCol w="566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1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0055"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№ п/п</a:t>
                      </a:r>
                      <a:endParaRPr lang="ru-RU" sz="1400" dirty="0">
                        <a:effectLst/>
                      </a:endParaRP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Статья расходов или доходов</a:t>
                      </a:r>
                      <a:endParaRPr lang="ru-RU" sz="1400" dirty="0">
                        <a:effectLst/>
                      </a:endParaRP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цена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количество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effectLst/>
                        </a:rPr>
                        <a:t>Сумма</a:t>
                      </a:r>
                      <a:endParaRPr lang="ru-RU" sz="1400" dirty="0">
                        <a:effectLst/>
                      </a:endParaRPr>
                    </a:p>
                    <a:p>
                      <a:endParaRPr lang="ru-RU" sz="1400" dirty="0">
                        <a:effectLst/>
                      </a:endParaRP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055">
                <a:tc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1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Продажа продукции (наш доход)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1000 руб. за 1 кг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100 кг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100000 руб.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r>
                        <a:rPr lang="ru-RU" sz="1400" dirty="0"/>
                        <a:t>2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Дорога до места сбора рыжиков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Идем пешком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76200" marR="7620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0 руб.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582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3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Сбор рыжиков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Собственными силами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76200" marR="7620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0 руб.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55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4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Реклама в газете «Заря»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25 руб. за 1 знак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23 знака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575 руб.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5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Отбор качественных грибов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Собственными силами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76200" marR="7620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0 руб.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055">
                <a:tc rowSpan="3"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6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Доставка до покупателя г Киров</a:t>
                      </a:r>
                    </a:p>
                    <a:p>
                      <a:r>
                        <a:rPr lang="ru-RU" sz="1400" dirty="0">
                          <a:effectLst/>
                        </a:rPr>
                        <a:t>(с помощью родителей) </a:t>
                      </a:r>
                    </a:p>
                    <a:p>
                      <a:r>
                        <a:rPr lang="ru-RU" sz="1400" dirty="0">
                          <a:effectLst/>
                        </a:rPr>
                        <a:t>Дорога </a:t>
                      </a:r>
                      <a:r>
                        <a:rPr lang="ru-RU" sz="1400" dirty="0" err="1">
                          <a:effectLst/>
                        </a:rPr>
                        <a:t>Богородское</a:t>
                      </a:r>
                      <a:r>
                        <a:rPr lang="ru-RU" sz="1400" dirty="0">
                          <a:effectLst/>
                        </a:rPr>
                        <a:t> –Киров и</a:t>
                      </a:r>
                    </a:p>
                    <a:p>
                      <a:r>
                        <a:rPr lang="ru-RU" sz="1400" dirty="0">
                          <a:effectLst/>
                        </a:rPr>
                        <a:t> Киров –</a:t>
                      </a:r>
                      <a:r>
                        <a:rPr lang="ru-RU" sz="1400" dirty="0" err="1">
                          <a:effectLst/>
                        </a:rPr>
                        <a:t>Богородское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</a:p>
                    <a:p>
                      <a:r>
                        <a:rPr lang="ru-RU" sz="1400" dirty="0">
                          <a:effectLst/>
                        </a:rPr>
                        <a:t>Предположительно 8 поездок (2 раза в неделю)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55,4 за 1 литр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</a:rPr>
                        <a:t>20 литров</a:t>
                      </a:r>
                    </a:p>
                    <a:p>
                      <a:endParaRPr lang="ru-RU" sz="1400" dirty="0">
                        <a:effectLst/>
                      </a:endParaRP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1108 руб.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768">
                <a:tc vMerge="1"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76200" marR="76200" marT="19050" marB="1905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</a:rPr>
                        <a:t>20 литров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1108 руб.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768">
                <a:tc vMerge="1"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76200" marR="7620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76200" marR="7620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76200" marR="7620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</a:rPr>
                        <a:t>2216*8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17728 руб.</a:t>
                      </a: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5795">
                <a:tc gridSpan="5"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Итого наш доход:</a:t>
                      </a:r>
                      <a:r>
                        <a:rPr lang="ru-RU" sz="1400" baseline="0" dirty="0">
                          <a:effectLst/>
                        </a:rPr>
                        <a:t>   </a:t>
                      </a:r>
                      <a:r>
                        <a:rPr lang="ru-RU" sz="1400" dirty="0">
                          <a:effectLst/>
                        </a:rPr>
                        <a:t>81747 рублей</a:t>
                      </a:r>
                      <a:r>
                        <a:rPr lang="ru-RU" sz="1400" baseline="0" dirty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или по 20436, 75 копеек на</a:t>
                      </a:r>
                      <a:r>
                        <a:rPr lang="ru-RU" sz="1400" baseline="0" dirty="0">
                          <a:effectLst/>
                        </a:rPr>
                        <a:t> одного члена команды</a:t>
                      </a:r>
                      <a:endParaRPr lang="ru-RU" sz="1400" dirty="0">
                        <a:effectLst/>
                      </a:endParaRP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effectLst/>
                      </a:endParaRP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effectLst/>
                      </a:endParaRPr>
                    </a:p>
                  </a:txBody>
                  <a:tcPr marL="76200" marR="76200" marT="14288" marB="142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effectLst/>
                      </a:endParaRPr>
                    </a:p>
                  </a:txBody>
                  <a:tcPr marL="76200" marR="7620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76200" marR="7620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7180" y="83969"/>
            <a:ext cx="7200800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Verdana" pitchFamily="34" charset="0"/>
                <a:cs typeface="Arial" pitchFamily="34" charset="0"/>
              </a:rPr>
              <a:t>Приблизительные расходы и доходы указаны в таблице: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233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D34B-3074-49F9-BFF4-B1A1EE3AFDCD}" type="slidenum">
              <a:rPr lang="ru-RU" altLang="ru-RU" smtClean="0"/>
              <a:pPr/>
              <a:t>9</a:t>
            </a:fld>
            <a:endParaRPr lang="ru-RU" alt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987574"/>
          <a:ext cx="8640960" cy="3814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295">
                <a:tc>
                  <a:txBody>
                    <a:bodyPr/>
                    <a:lstStyle/>
                    <a:p>
                      <a:r>
                        <a:rPr lang="ru-RU" dirty="0"/>
                        <a:t>Проблема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Решение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841">
                <a:tc>
                  <a:txBody>
                    <a:bodyPr/>
                    <a:lstStyle/>
                    <a:p>
                      <a:r>
                        <a:rPr lang="ru-RU" sz="1400" dirty="0"/>
                        <a:t>1.Нет рыжиков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В этом случае, можем предложить: белый гриб, подосиновик, подберёзовик, лисички, маслята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295">
                <a:tc>
                  <a:txBody>
                    <a:bodyPr/>
                    <a:lstStyle/>
                    <a:p>
                      <a:r>
                        <a:rPr lang="ru-RU" sz="1400" dirty="0"/>
                        <a:t>2.Нет розничных покупателей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Размещаем дополнительную рекламу,</a:t>
                      </a:r>
                      <a:r>
                        <a:rPr lang="ru-RU" sz="1400" baseline="0" dirty="0"/>
                        <a:t> </a:t>
                      </a:r>
                      <a:r>
                        <a:rPr lang="ru-RU" sz="1400" dirty="0"/>
                        <a:t>предлагаем в сеть магазинов и кафе.</a:t>
                      </a:r>
                    </a:p>
                    <a:p>
                      <a:r>
                        <a:rPr lang="ru-RU" sz="1400" dirty="0"/>
                        <a:t>В случае форс- мажорных  обстоятельств</a:t>
                      </a:r>
                    </a:p>
                    <a:p>
                      <a:r>
                        <a:rPr lang="ru-RU" sz="1400" dirty="0"/>
                        <a:t>поставляем в магазин или на оптовые базы.</a:t>
                      </a:r>
                    </a:p>
                    <a:p>
                      <a:r>
                        <a:rPr lang="ru-RU" sz="1400" dirty="0"/>
                        <a:t> Оптовая закупочная стоимость  свежих рыжиков  – 500 рублей за 1 кг.</a:t>
                      </a:r>
                    </a:p>
                    <a:p>
                      <a:r>
                        <a:rPr lang="ru-RU" sz="1400" dirty="0"/>
                        <a:t>Мы поставляем 100 кг. Получаем 500* 100 = 50000 руб.</a:t>
                      </a:r>
                    </a:p>
                    <a:p>
                      <a:r>
                        <a:rPr lang="ru-RU" sz="1400" dirty="0"/>
                        <a:t>Оплачиваем доставку до города – 17728 рублей. Получаем 32272 рубля, то есть каждый получает по 8068 рублей.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2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3.Набрали много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Организуем хранение: холодильник, яма, погреб, улица.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123728" y="123478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400" b="1" dirty="0"/>
              <a:t>Форс-мажор</a:t>
            </a:r>
            <a:br>
              <a:rPr lang="ru-RU" sz="4400" b="1" dirty="0"/>
            </a:br>
            <a:endParaRPr lang="ru-RU" sz="4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Шабло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1987</TotalTime>
  <Words>996</Words>
  <Application>Microsoft Office PowerPoint</Application>
  <PresentationFormat>Экран (16:9)</PresentationFormat>
  <Paragraphs>129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Century Gothic</vt:lpstr>
      <vt:lpstr>Times New Roman</vt:lpstr>
      <vt:lpstr>Verdana</vt:lpstr>
      <vt:lpstr>Шаблон</vt:lpstr>
      <vt:lpstr>Номинация: «Реализация селькохозяйственной продукции.  Экоферма» </vt:lpstr>
      <vt:lpstr>Презентация PowerPoint</vt:lpstr>
      <vt:lpstr>Проблемная ситуация:</vt:lpstr>
      <vt:lpstr>Презентация PowerPoint</vt:lpstr>
      <vt:lpstr>Презентация PowerPoint</vt:lpstr>
      <vt:lpstr>Презентация PowerPoint</vt:lpstr>
      <vt:lpstr>Почему именно наш рыжик?</vt:lpstr>
      <vt:lpstr>Презентация PowerPoint</vt:lpstr>
      <vt:lpstr>Презентация PowerPoint</vt:lpstr>
      <vt:lpstr>Перспективы:</vt:lpstr>
    </vt:vector>
  </TitlesOfParts>
  <Company>РусГидро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структуре и формату презентаций бизнес кейсов</dc:title>
  <dc:creator>Леванковский</dc:creator>
  <cp:lastModifiedBy>SVETLANA</cp:lastModifiedBy>
  <cp:revision>141</cp:revision>
  <dcterms:created xsi:type="dcterms:W3CDTF">2013-07-08T05:17:23Z</dcterms:created>
  <dcterms:modified xsi:type="dcterms:W3CDTF">2022-11-25T11:27:23Z</dcterms:modified>
</cp:coreProperties>
</file>